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5" r:id="rId2"/>
    <p:sldId id="336" r:id="rId3"/>
    <p:sldId id="302" r:id="rId4"/>
    <p:sldId id="334" r:id="rId5"/>
    <p:sldId id="313" r:id="rId6"/>
    <p:sldId id="314" r:id="rId7"/>
    <p:sldId id="309" r:id="rId8"/>
    <p:sldId id="310" r:id="rId9"/>
    <p:sldId id="311" r:id="rId10"/>
    <p:sldId id="315" r:id="rId11"/>
    <p:sldId id="316" r:id="rId12"/>
    <p:sldId id="303" r:id="rId13"/>
    <p:sldId id="304" r:id="rId14"/>
    <p:sldId id="305" r:id="rId15"/>
    <p:sldId id="317" r:id="rId16"/>
    <p:sldId id="318" r:id="rId17"/>
    <p:sldId id="31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7C98682-EAE7-46F5-B294-D95BAC95D29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122C50B-91B4-4C28-B10C-BDCBB764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93F17E-D13B-4F3E-9F2C-377B2605A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4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36882" y="8830627"/>
            <a:ext cx="3395319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3BA92-9B7A-49CF-97D5-CFD0C6EF5CB8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7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3C558-0F62-4C84-9D79-DA51AD23EE58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3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005CC-2296-4B91-BF39-A679E67C7BFB}" type="slidenum">
              <a:rPr lang="en-US"/>
              <a:pPr/>
              <a:t>13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8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A3171-E224-415E-BB85-098A612DFEB4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5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2EFE-2DEE-448F-90AF-A65B6D259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334F-23D1-49AF-81ED-36B444851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C53E-85C3-42C3-AE14-AF8482E5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B0222-CB45-40EB-8255-282C737E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57D8-9928-4FDE-868A-E8EAEE774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27E9-BDAB-4446-93EC-8C8FDDA09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29C8-F562-4F56-894B-37E8DC1D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BAD-F4D0-4DE7-B1AE-353B0CF1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6D0F-43E8-4030-9179-B3AE823F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31E8-AAE6-40F2-8D47-7D7EB618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DEC9-3987-4FC1-B6EE-641FE46C6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DF90-B5F7-40E7-A0E5-5FB54662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12AC07-F40A-4C30-8910-E368964B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6, 2021</a:t>
            </a:r>
          </a:p>
        </p:txBody>
      </p:sp>
    </p:spTree>
    <p:extLst>
      <p:ext uri="{BB962C8B-B14F-4D97-AF65-F5344CB8AC3E}">
        <p14:creationId xmlns:p14="http://schemas.microsoft.com/office/powerpoint/2010/main" val="140861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order to find what is unique about the relationship between a particular predictor 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) and </a:t>
            </a:r>
            <a:r>
              <a:rPr lang="en-US" i="1" dirty="0"/>
              <a:t>Y</a:t>
            </a:r>
            <a:endParaRPr lang="en-US" dirty="0"/>
          </a:p>
          <a:p>
            <a:pPr lvl="1" eaLnBrk="1" hangingPunct="1"/>
            <a:r>
              <a:rPr lang="en-US" dirty="0"/>
              <a:t>Isolate the part of </a:t>
            </a:r>
            <a:r>
              <a:rPr lang="en-US" i="1" dirty="0"/>
              <a:t>Y</a:t>
            </a:r>
            <a:r>
              <a:rPr lang="en-US" dirty="0"/>
              <a:t> that cannot be described by other predictors</a:t>
            </a:r>
          </a:p>
          <a:p>
            <a:pPr lvl="1" eaLnBrk="1" hangingPunct="1"/>
            <a:r>
              <a:rPr lang="en-US" dirty="0"/>
              <a:t>Isolate the part of </a:t>
            </a:r>
            <a:r>
              <a:rPr lang="en-US" i="1" dirty="0"/>
              <a:t>X</a:t>
            </a:r>
            <a:r>
              <a:rPr lang="en-US" i="1" baseline="-25000" dirty="0"/>
              <a:t>1 </a:t>
            </a:r>
            <a:r>
              <a:rPr lang="en-US" dirty="0"/>
              <a:t>that cannot be described by other predictors</a:t>
            </a:r>
          </a:p>
          <a:p>
            <a:pPr lvl="1" eaLnBrk="1" hangingPunct="1"/>
            <a:r>
              <a:rPr lang="en-US" dirty="0"/>
              <a:t>Examine the relationship</a:t>
            </a:r>
            <a:endParaRPr lang="en-US" i="1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 (cont.)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part of </a:t>
            </a:r>
            <a:r>
              <a:rPr lang="en-US" i="1"/>
              <a:t>Neuroticism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Neuroticism</a:t>
            </a:r>
            <a:r>
              <a:rPr lang="en-US"/>
              <a:t> on </a:t>
            </a:r>
            <a:r>
              <a:rPr lang="en-US" i="1"/>
              <a:t>Depression.</a:t>
            </a:r>
          </a:p>
          <a:p>
            <a:pPr eaLnBrk="1" hangingPunct="1"/>
            <a:r>
              <a:rPr lang="en-US"/>
              <a:t>What part of </a:t>
            </a:r>
            <a:r>
              <a:rPr lang="en-US" i="1"/>
              <a:t>Agreeability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Agreeability </a:t>
            </a:r>
            <a:r>
              <a:rPr lang="en-US"/>
              <a:t>on </a:t>
            </a:r>
            <a:r>
              <a:rPr lang="en-US" i="1"/>
              <a:t>Depression.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 (cont.)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added variable plot looks at the relationship between those two sets of residuals.</a:t>
            </a:r>
          </a:p>
          <a:p>
            <a:pPr eaLnBrk="1" hangingPunct="1"/>
            <a:r>
              <a:rPr lang="en-US" dirty="0"/>
              <a:t>So does multiple regression.</a:t>
            </a:r>
          </a:p>
          <a:p>
            <a:pPr eaLnBrk="1" hangingPunct="1"/>
            <a:r>
              <a:rPr lang="en-US" dirty="0"/>
              <a:t>Doing AV plots in </a:t>
            </a:r>
            <a:r>
              <a:rPr lang="en-US" i="1" dirty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Interpretation of multiple regression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Multiple regression, just like simple regression, is a model for the conditional mean.</a:t>
            </a:r>
          </a:p>
          <a:p>
            <a:pPr eaLnBrk="1" hangingPunct="1"/>
            <a:r>
              <a:rPr lang="en-US"/>
              <a:t>A slope in multiple regression represents change in conditional mean associated with a one-unit change in the predictor…</a:t>
            </a:r>
          </a:p>
          <a:p>
            <a:pPr eaLnBrk="1" hangingPunct="1"/>
            <a:r>
              <a:rPr lang="en-US"/>
              <a:t>…while holding constant the other predictors.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2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Interpretation of multiple regression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 added variable plot gives us a way of understanding what it means to “hold constant” some variables.</a:t>
            </a:r>
          </a:p>
          <a:p>
            <a:pPr eaLnBrk="1" hangingPunct="1"/>
            <a:r>
              <a:rPr lang="en-US"/>
              <a:t>In multiple regression, we look at the predictive ability of each independent variable…</a:t>
            </a:r>
          </a:p>
          <a:p>
            <a:pPr eaLnBrk="1" hangingPunct="1"/>
            <a:r>
              <a:rPr lang="en-US"/>
              <a:t>…after quite literally removing the effects of the other variables.</a:t>
            </a:r>
          </a:p>
        </p:txBody>
      </p:sp>
    </p:spTree>
    <p:extLst>
      <p:ext uri="{BB962C8B-B14F-4D97-AF65-F5344CB8AC3E}">
        <p14:creationId xmlns:p14="http://schemas.microsoft.com/office/powerpoint/2010/main" val="409385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inference in multiple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relationships between predictors and the dependent variable must be linear.</a:t>
            </a:r>
          </a:p>
          <a:p>
            <a:r>
              <a:rPr lang="en-US" dirty="0"/>
              <a:t>The errors must be independent.</a:t>
            </a:r>
          </a:p>
          <a:p>
            <a:r>
              <a:rPr lang="en-US" dirty="0"/>
              <a:t>The errors must be </a:t>
            </a:r>
            <a:r>
              <a:rPr lang="en-US" dirty="0" err="1"/>
              <a:t>homoscedastic</a:t>
            </a:r>
            <a:r>
              <a:rPr lang="en-US" dirty="0"/>
              <a:t>.</a:t>
            </a:r>
          </a:p>
          <a:p>
            <a:r>
              <a:rPr lang="en-US" dirty="0"/>
              <a:t>The errors must be normally distributed.</a:t>
            </a:r>
          </a:p>
          <a:p>
            <a:r>
              <a:rPr lang="en-US" dirty="0"/>
              <a:t>In other words, the assumptions for multiple regression </a:t>
            </a:r>
            <a:r>
              <a:rPr lang="en-US"/>
              <a:t>are essentially the </a:t>
            </a:r>
            <a:r>
              <a:rPr lang="en-US" dirty="0"/>
              <a:t>same as for simple regression.</a:t>
            </a:r>
          </a:p>
        </p:txBody>
      </p:sp>
    </p:spTree>
    <p:extLst>
      <p:ext uri="{BB962C8B-B14F-4D97-AF65-F5344CB8AC3E}">
        <p14:creationId xmlns:p14="http://schemas.microsoft.com/office/powerpoint/2010/main" val="425058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51776-6DE0-46CD-919F-BFB053C19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6A833-D17B-46D1-ADA1-561289AA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Introducing multiple regression</a:t>
            </a:r>
          </a:p>
          <a:p>
            <a:r>
              <a:rPr lang="en-US" dirty="0"/>
              <a:t>Sample data set:  </a:t>
            </a:r>
          </a:p>
          <a:p>
            <a:pPr lvl="1"/>
            <a:r>
              <a:rPr lang="en-US" dirty="0"/>
              <a:t>Outcome = “big five” neuroticism score</a:t>
            </a:r>
          </a:p>
          <a:p>
            <a:pPr lvl="1"/>
            <a:r>
              <a:rPr lang="en-US" dirty="0"/>
              <a:t>Predictors:  depression score, “big five” agreeableness score</a:t>
            </a:r>
          </a:p>
          <a:p>
            <a:r>
              <a:rPr lang="en-US" dirty="0"/>
              <a:t>Can we understand the conditional mean of neuroticism as a function of depression and agreeableness?</a:t>
            </a:r>
          </a:p>
        </p:txBody>
      </p:sp>
    </p:spTree>
    <p:extLst>
      <p:ext uri="{BB962C8B-B14F-4D97-AF65-F5344CB8AC3E}">
        <p14:creationId xmlns:p14="http://schemas.microsoft.com/office/powerpoint/2010/main" val="8776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Introducing multiple linear regression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Multiple regression has more than one predictor on the right hand side of the equation.</a:t>
            </a:r>
          </a:p>
          <a:p>
            <a:pPr eaLnBrk="1" hangingPunct="1"/>
            <a:r>
              <a:rPr lang="en-US" sz="2800" dirty="0"/>
              <a:t>Example: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429000"/>
          <a:ext cx="6497638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145960" imgH="457200" progId="Equation.3">
                  <p:embed/>
                </p:oleObj>
              </mc:Choice>
              <mc:Fallback>
                <p:oleObj name="Equation" r:id="rId4" imgW="21459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6497638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59BE-5AA4-424B-AE89-2451A429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24E0-724E-41F9-A52A-42F5E9918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regression posits that the conditional mean is a linear function of the predictor.</a:t>
            </a:r>
          </a:p>
          <a:p>
            <a:r>
              <a:rPr lang="en-US" dirty="0"/>
              <a:t>Regression with two predictors posits that the conditional mean is a </a:t>
            </a:r>
            <a:r>
              <a:rPr lang="en-US" i="1" dirty="0"/>
              <a:t>plane </a:t>
            </a:r>
            <a:r>
              <a:rPr lang="en-US" dirty="0"/>
              <a:t>function of the predictors.</a:t>
            </a:r>
          </a:p>
          <a:p>
            <a:r>
              <a:rPr lang="en-US" dirty="0"/>
              <a:t>Three predictors?  A plane that changes over time.</a:t>
            </a:r>
          </a:p>
          <a:p>
            <a:r>
              <a:rPr lang="en-US" dirty="0"/>
              <a:t>More?  </a:t>
            </a:r>
            <a:r>
              <a:rPr lang="en-US" i="1" dirty="0"/>
              <a:t>p</a:t>
            </a:r>
            <a:r>
              <a:rPr lang="en-US"/>
              <a:t>-dimensional </a:t>
            </a:r>
            <a:r>
              <a:rPr lang="en-US" dirty="0"/>
              <a:t>hyperplane.</a:t>
            </a:r>
          </a:p>
        </p:txBody>
      </p:sp>
    </p:spTree>
    <p:extLst>
      <p:ext uri="{BB962C8B-B14F-4D97-AF65-F5344CB8AC3E}">
        <p14:creationId xmlns:p14="http://schemas.microsoft.com/office/powerpoint/2010/main" val="361769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When is multiple regression like simple regression?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Illustration with artificial data</a:t>
            </a:r>
          </a:p>
          <a:p>
            <a:pPr eaLnBrk="1" hangingPunct="1"/>
            <a:r>
              <a:rPr lang="en-US" dirty="0"/>
              <a:t>The simple regression slope is identical to the multiple regression slope only when the predictors are perfectly uncorrelated.</a:t>
            </a:r>
          </a:p>
          <a:p>
            <a:pPr eaLnBrk="1" hangingPunct="1"/>
            <a:r>
              <a:rPr lang="en-US" dirty="0"/>
              <a:t>That won’t happen except by design.</a:t>
            </a:r>
          </a:p>
          <a:p>
            <a:pPr eaLnBrk="1" hangingPunct="1"/>
            <a:r>
              <a:rPr lang="en-US" dirty="0"/>
              <a:t>Here’s why: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m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385763"/>
            <a:ext cx="79152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m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538163"/>
            <a:ext cx="791527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950" y="385763"/>
            <a:ext cx="7913688" cy="60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209550"/>
            <a:ext cx="8105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209550"/>
            <a:ext cx="8104188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209550"/>
            <a:ext cx="810577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104188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3" y="252413"/>
            <a:ext cx="9191626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452</Words>
  <Application>Microsoft Office PowerPoint</Application>
  <PresentationFormat>On-screen Show (4:3)</PresentationFormat>
  <Paragraphs>55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Default Design</vt:lpstr>
      <vt:lpstr>Equation</vt:lpstr>
      <vt:lpstr>Psychology 105  Advanced Research Methods</vt:lpstr>
      <vt:lpstr>The plan for today</vt:lpstr>
      <vt:lpstr>Introducing multiple linear regression</vt:lpstr>
      <vt:lpstr>What does it mean?</vt:lpstr>
      <vt:lpstr>When is multiple regression like simple regression?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Added variable plots</vt:lpstr>
      <vt:lpstr>Added variable plots (cont.)</vt:lpstr>
      <vt:lpstr>Added variable plots (cont.)</vt:lpstr>
      <vt:lpstr>Interpretation of multiple regression</vt:lpstr>
      <vt:lpstr>Interpretation of multiple regression</vt:lpstr>
      <vt:lpstr>Assumptions for inference in multiple regression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53</cp:revision>
  <cp:lastPrinted>2021-04-06T17:32:57Z</cp:lastPrinted>
  <dcterms:created xsi:type="dcterms:W3CDTF">2007-01-07T21:57:11Z</dcterms:created>
  <dcterms:modified xsi:type="dcterms:W3CDTF">2021-04-06T17:54:23Z</dcterms:modified>
</cp:coreProperties>
</file>